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70" r:id="rId5"/>
    <p:sldId id="269" r:id="rId6"/>
    <p:sldId id="268" r:id="rId7"/>
    <p:sldId id="267" r:id="rId8"/>
    <p:sldId id="284" r:id="rId9"/>
    <p:sldId id="273" r:id="rId10"/>
    <p:sldId id="288" r:id="rId11"/>
    <p:sldId id="291" r:id="rId12"/>
    <p:sldId id="290" r:id="rId13"/>
    <p:sldId id="282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EE45-5A0B-4EBB-AD2A-C2915640122C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54993-D116-4547-AFC6-112A1AD3D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guide/topics/manifest/manifest-intro" TargetMode="External"/><Relationship Id="rId2" Type="http://schemas.openxmlformats.org/officeDocument/2006/relationships/hyperlink" Target="https://developer.android.com/guide/topics/manifest/uses-permission-el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61536" cy="1087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884" y="182880"/>
            <a:ext cx="7276148" cy="23876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Dr.SNS RAJALAKSHMI COLLEGE OF ARTS AND SCIENCE</a:t>
            </a:r>
            <a: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(AUTONOMOUS)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COIMBATORE-641049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Accredited by NAAC(Cycle III) with “A+” Grade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 err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Recognised</a:t>
            </a: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by UGC, Approved by AICTE, New Delhi and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Affiliated to Bharathiar University, Coimbatore.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lang="en-US" sz="18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3465" y="2570480"/>
            <a:ext cx="6858000" cy="4318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DEPARTMENT OF COMPUTER SCIENCE</a:t>
            </a:r>
          </a:p>
        </p:txBody>
      </p:sp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381001" y="3581400"/>
            <a:ext cx="7870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18UCS810: MOBILE APPLICATION DEVELOPMENT(Blended)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III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YEAR - </a:t>
            </a: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V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SEM</a:t>
            </a: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endParaRPr lang="en-US"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14400" y="5533391"/>
            <a:ext cx="7315200" cy="59804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  – </a:t>
            </a:r>
            <a:r>
              <a:rPr lang="en-US" sz="2500" b="1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Permission</a:t>
            </a:r>
            <a:endParaRPr lang="en-US" sz="2500" b="1" dirty="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609600" y="4953000"/>
            <a:ext cx="8229599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UNIT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2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– </a:t>
            </a:r>
            <a:r>
              <a:rPr lang="en-US" sz="2400" b="1" i="0" u="none" strike="noStrike" cap="none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Android Application Design Essentials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2390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Managing App Resources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19812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Directory &amp; Resource Type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anim</a:t>
                      </a:r>
                      <a:r>
                        <a:rPr lang="en-US" dirty="0"/>
                        <a:t>/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* XML files defining property animation</a:t>
                      </a:r>
                      <a:br>
                        <a:rPr lang="en-US" dirty="0"/>
                      </a:br>
                      <a:r>
                        <a:rPr lang="en-US" dirty="0"/>
                        <a:t>* Resides in res/</a:t>
                      </a:r>
                      <a:r>
                        <a:rPr lang="en-US" dirty="0" err="1"/>
                        <a:t>anim</a:t>
                      </a:r>
                      <a:r>
                        <a:rPr lang="en-US" dirty="0"/>
                        <a:t>/ directory</a:t>
                      </a:r>
                      <a:br>
                        <a:rPr lang="en-US" dirty="0"/>
                      </a:br>
                      <a:r>
                        <a:rPr lang="en-US" dirty="0"/>
                        <a:t>* You can access this resource with the help of </a:t>
                      </a:r>
                      <a:r>
                        <a:rPr lang="en-US" dirty="0" err="1"/>
                        <a:t>R.anim</a:t>
                      </a:r>
                      <a:r>
                        <a:rPr lang="en-US" dirty="0"/>
                        <a:t> class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color/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* XML files defining color state list</a:t>
                      </a:r>
                      <a:br>
                        <a:rPr lang="en-US" dirty="0"/>
                      </a:br>
                      <a:r>
                        <a:rPr lang="en-US" dirty="0"/>
                        <a:t>* Resides in res/color/ directory</a:t>
                      </a:r>
                      <a:br>
                        <a:rPr lang="en-US" dirty="0"/>
                      </a:br>
                      <a:r>
                        <a:rPr lang="en-US" dirty="0"/>
                        <a:t>* To access this resource, you need to access using </a:t>
                      </a:r>
                      <a:r>
                        <a:rPr lang="en-US" dirty="0" err="1"/>
                        <a:t>R.color</a:t>
                      </a:r>
                      <a:r>
                        <a:rPr lang="en-US" dirty="0"/>
                        <a:t> class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drawable/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* Consists of various image formats like .</a:t>
                      </a:r>
                      <a:r>
                        <a:rPr lang="en-US" dirty="0" err="1"/>
                        <a:t>png</a:t>
                      </a:r>
                      <a:r>
                        <a:rPr lang="en-US" dirty="0"/>
                        <a:t>, .jpg, .gif</a:t>
                      </a:r>
                      <a:br>
                        <a:rPr lang="en-US" dirty="0"/>
                      </a:br>
                      <a:r>
                        <a:rPr lang="en-US" dirty="0"/>
                        <a:t>* Compiled XML files of bitmaps, state lists, shapes and animation</a:t>
                      </a:r>
                      <a:br>
                        <a:rPr lang="en-US" dirty="0"/>
                      </a:br>
                      <a:r>
                        <a:rPr lang="en-US" dirty="0"/>
                        <a:t>* Resides in res/</a:t>
                      </a:r>
                      <a:r>
                        <a:rPr lang="en-US" dirty="0" err="1"/>
                        <a:t>drawable</a:t>
                      </a:r>
                      <a:r>
                        <a:rPr lang="en-US" dirty="0"/>
                        <a:t>/ directory</a:t>
                      </a:r>
                      <a:br>
                        <a:rPr lang="en-US" dirty="0"/>
                      </a:br>
                      <a:r>
                        <a:rPr lang="en-US" dirty="0"/>
                        <a:t>* To access this resource, use </a:t>
                      </a:r>
                      <a:r>
                        <a:rPr lang="en-US" dirty="0" err="1"/>
                        <a:t>R.drawable</a:t>
                      </a:r>
                      <a:r>
                        <a:rPr lang="en-US" dirty="0"/>
                        <a:t> class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Managing App Resources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4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1981200"/>
                <a:gridCol w="5486400"/>
              </a:tblGrid>
              <a:tr h="677676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Directory &amp; Resource Type</a:t>
                      </a: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marL="166830" marR="166830" marT="38100" marB="38100" anchor="ctr"/>
                </a:tc>
              </a:tr>
              <a:tr h="1227324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layout/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XML files defining user interface layouts for your application</a:t>
                      </a:r>
                      <a:br>
                        <a:rPr lang="en-US" dirty="0"/>
                      </a:br>
                      <a:r>
                        <a:rPr lang="en-US" dirty="0"/>
                        <a:t>* Resides in res/layout/ directory</a:t>
                      </a:r>
                      <a:br>
                        <a:rPr lang="en-US" dirty="0"/>
                      </a:br>
                      <a:r>
                        <a:rPr lang="en-US" dirty="0"/>
                        <a:t>* Access it with the help of </a:t>
                      </a:r>
                      <a:r>
                        <a:rPr lang="en-US" dirty="0" err="1"/>
                        <a:t>R.layout</a:t>
                      </a:r>
                      <a:r>
                        <a:rPr lang="en-US" dirty="0"/>
                        <a:t> class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  <a:tr h="975192"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menu/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XML files defining various kinds of application menu</a:t>
                      </a:r>
                      <a:br>
                        <a:rPr lang="en-US" dirty="0"/>
                      </a:br>
                      <a:r>
                        <a:rPr lang="en-US" dirty="0"/>
                        <a:t>* Resides in res/menu/ directory</a:t>
                      </a:r>
                      <a:br>
                        <a:rPr lang="en-US" dirty="0"/>
                      </a:br>
                      <a:r>
                        <a:rPr lang="en-US" dirty="0"/>
                        <a:t>* It can be accessed through </a:t>
                      </a:r>
                      <a:r>
                        <a:rPr lang="en-US" dirty="0" err="1"/>
                        <a:t>R.menu</a:t>
                      </a:r>
                      <a:r>
                        <a:rPr lang="en-US" dirty="0"/>
                        <a:t> class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  <a:tr h="1570224"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raw/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Arbitrary files being stored in their raw or unprocessed form</a:t>
                      </a:r>
                      <a:br>
                        <a:rPr lang="en-US" dirty="0"/>
                      </a:br>
                      <a:r>
                        <a:rPr lang="en-US" dirty="0"/>
                        <a:t>* Use </a:t>
                      </a:r>
                      <a:r>
                        <a:rPr lang="en-US" dirty="0" err="1"/>
                        <a:t>R.raw.filename</a:t>
                      </a:r>
                      <a:r>
                        <a:rPr lang="en-US" dirty="0"/>
                        <a:t> to call </a:t>
                      </a:r>
                      <a:r>
                        <a:rPr lang="en-US" dirty="0" err="1"/>
                        <a:t>Resources.openRawResource</a:t>
                      </a:r>
                      <a:r>
                        <a:rPr lang="en-US" dirty="0"/>
                        <a:t>() method</a:t>
                      </a:r>
                      <a:br>
                        <a:rPr lang="en-US" dirty="0"/>
                      </a:br>
                      <a:r>
                        <a:rPr lang="en-US" dirty="0"/>
                        <a:t>* Resource ID – </a:t>
                      </a:r>
                      <a:r>
                        <a:rPr lang="en-US" dirty="0" err="1"/>
                        <a:t>R.raw.filename</a:t>
                      </a:r>
                      <a:r>
                        <a:rPr lang="en-US" dirty="0"/>
                        <a:t> used to open raw files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Managing App Resources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899160"/>
          <a:ext cx="8229600" cy="528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1447800"/>
                <a:gridCol w="6096000"/>
              </a:tblGrid>
              <a:tr h="4724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</a:t>
                      </a:r>
                      <a:r>
                        <a:rPr lang="en-US" sz="1400" dirty="0"/>
                        <a:t>Type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  <a:tr h="357072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values/</a:t>
                      </a: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/>
                        <a:t>* XML files defining strings, integers, and colors</a:t>
                      </a:r>
                    </a:p>
                    <a:p>
                      <a:pPr fontAlgn="base"/>
                      <a:r>
                        <a:rPr lang="en-US" sz="1600" dirty="0"/>
                        <a:t>Below are a few filename conventions for resources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* arrays.xml – for resource arrays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– can be accessed via </a:t>
                      </a:r>
                      <a:r>
                        <a:rPr lang="en-US" sz="1600" dirty="0" err="1"/>
                        <a:t>R.array</a:t>
                      </a:r>
                      <a:r>
                        <a:rPr lang="en-US" sz="1600" dirty="0"/>
                        <a:t> class</a:t>
                      </a:r>
                    </a:p>
                    <a:p>
                      <a:pPr fontAlgn="base"/>
                      <a:r>
                        <a:rPr lang="en-US" sz="1600" dirty="0"/>
                        <a:t>* integer.xml – for resource integers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– can be accessed via </a:t>
                      </a:r>
                      <a:r>
                        <a:rPr lang="en-US" sz="1600" dirty="0" err="1"/>
                        <a:t>R.integer</a:t>
                      </a:r>
                      <a:r>
                        <a:rPr lang="en-US" sz="1600" dirty="0"/>
                        <a:t> class</a:t>
                      </a:r>
                    </a:p>
                    <a:p>
                      <a:pPr fontAlgn="base"/>
                      <a:r>
                        <a:rPr lang="en-US" sz="1600" dirty="0"/>
                        <a:t>* bools.xml – for resource </a:t>
                      </a:r>
                      <a:r>
                        <a:rPr lang="en-US" sz="1600" dirty="0" err="1"/>
                        <a:t>boolean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– can be accessed via </a:t>
                      </a:r>
                      <a:r>
                        <a:rPr lang="en-US" sz="1600" dirty="0" err="1"/>
                        <a:t>R.bool</a:t>
                      </a:r>
                      <a:r>
                        <a:rPr lang="en-US" sz="1600" dirty="0"/>
                        <a:t> class</a:t>
                      </a:r>
                    </a:p>
                    <a:p>
                      <a:pPr fontAlgn="base"/>
                      <a:r>
                        <a:rPr lang="en-US" sz="1600" dirty="0"/>
                        <a:t>* colors.xml – for resource color values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– can be accessed via </a:t>
                      </a:r>
                      <a:r>
                        <a:rPr lang="en-US" sz="1600" dirty="0" err="1"/>
                        <a:t>R.color</a:t>
                      </a:r>
                      <a:r>
                        <a:rPr lang="en-US" sz="1600" dirty="0"/>
                        <a:t> class</a:t>
                      </a:r>
                    </a:p>
                    <a:p>
                      <a:pPr fontAlgn="base"/>
                      <a:r>
                        <a:rPr lang="en-US" sz="1600" dirty="0"/>
                        <a:t>* dimens.xml – for dimensional values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– can be accessed via </a:t>
                      </a:r>
                      <a:r>
                        <a:rPr lang="en-US" sz="1600" dirty="0" err="1"/>
                        <a:t>R.dimen</a:t>
                      </a:r>
                      <a:r>
                        <a:rPr lang="en-US" sz="1600" dirty="0"/>
                        <a:t> class</a:t>
                      </a:r>
                    </a:p>
                    <a:p>
                      <a:pPr fontAlgn="base"/>
                      <a:r>
                        <a:rPr lang="en-US" sz="1600" dirty="0"/>
                        <a:t>* strings.xml – for resource string values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– can be accessed via </a:t>
                      </a:r>
                      <a:r>
                        <a:rPr lang="en-US" sz="1600" dirty="0" err="1"/>
                        <a:t>R.string</a:t>
                      </a:r>
                      <a:r>
                        <a:rPr lang="en-US" sz="1600" dirty="0"/>
                        <a:t> class</a:t>
                      </a:r>
                    </a:p>
                    <a:p>
                      <a:pPr fontAlgn="base"/>
                      <a:r>
                        <a:rPr lang="en-US" sz="1600" dirty="0"/>
                        <a:t>* styles.xml – for resource styles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– can be accessed via </a:t>
                      </a:r>
                      <a:r>
                        <a:rPr lang="en-US" sz="1600" dirty="0" err="1"/>
                        <a:t>R.style</a:t>
                      </a:r>
                      <a:r>
                        <a:rPr lang="en-US" sz="1600" dirty="0"/>
                        <a:t> class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  <a:tr h="725089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xml/</a:t>
                      </a:r>
                    </a:p>
                  </a:txBody>
                  <a:tcPr marL="166830" marR="16683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* XML files which can be read at the runtime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* To read these XML files, call </a:t>
                      </a:r>
                      <a:r>
                        <a:rPr lang="en-US" sz="1600" dirty="0" err="1"/>
                        <a:t>Resources.getXML</a:t>
                      </a:r>
                      <a:r>
                        <a:rPr lang="en-US" sz="1600" dirty="0"/>
                        <a:t>() method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* Numerous configuration files can be stored in this directory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6830" marR="166830" marT="38100" marB="3810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258175" y="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Content Placeholder 10" descr="queries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66800" y="1295400"/>
            <a:ext cx="6781800" cy="4114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 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sz="9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Permission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Permission approval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Permission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 of App </a:t>
            </a:r>
            <a:r>
              <a:rPr lang="en-US" sz="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Permissions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Managing App Resources</a:t>
            </a:r>
            <a:endParaRPr lang="en-US" sz="1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60000"/>
              </a:lnSpc>
            </a:pPr>
            <a:endParaRPr lang="en-US" sz="6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endParaRPr lang="en-US" sz="6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82880"/>
            <a:ext cx="838200" cy="960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77200" y="228600"/>
            <a:ext cx="8096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4676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Permission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The purpose of a </a:t>
            </a:r>
            <a:r>
              <a:rPr lang="en-US" sz="2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permission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to protect the privacy of an Android user.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Android apps must request permission to access sensitive user data (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such as contacts and SMS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as well as certain system features 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(such as camera and internet).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5438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Permission approval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 app must publicize the permissions it requires by including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/>
              </a:rPr>
              <a:t>&lt;uses-permission&gt;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tags in the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3"/>
              </a:rPr>
              <a:t>app manifest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&lt;manifest </a:t>
            </a:r>
            <a:r>
              <a:rPr lang="en-US" sz="2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xmlns:android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="http://schemas.android.com/apk/res/android"</a:t>
            </a:r>
            <a:b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package="</a:t>
            </a:r>
            <a:r>
              <a:rPr lang="en-US" sz="2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com.example.snazzyapp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"&gt;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&lt;uses-permission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android:name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android.permission.SEND_SMS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"/&gt;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&lt;application ...&gt;</a:t>
            </a:r>
            <a:b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...</a:t>
            </a:r>
            <a:b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&lt;/application&gt;</a:t>
            </a:r>
            <a:b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&lt;/manifest&gt;</a:t>
            </a:r>
            <a:endParaRPr lang="en-US" sz="2200" b="1" u="sng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391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pic>
        <p:nvPicPr>
          <p:cNvPr id="6" name="Google Shape;169;p1"/>
          <p:cNvPicPr preferRelativeResize="0"/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Autofit/>
          </a:bodyPr>
          <a:lstStyle/>
          <a:p>
            <a:pPr fontAlgn="base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Types of Permission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78486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767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Install-Time Permissions: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If the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Android 5.1.1 (API 22) or lower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the permission is requested at the installation time at the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Google Play Store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nstall_time_permissions_dialo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2743200"/>
            <a:ext cx="3886200" cy="25717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Run time permission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24600"/>
            <a:ext cx="7391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Development/UNIT-2/ 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Run-Time Permissions: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If the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Android 6 (API 23) or higher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the permission is requested at the run time during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runnnig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the app.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runtime permiss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2667001"/>
            <a:ext cx="6858000" cy="304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096000" cy="1143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Permission for listed App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52400" y="1371600"/>
            <a:ext cx="8610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Body Sensors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allows access to your health data and step count, from paired heart-rate monitors, fitness trackers, and other sensors.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Calendar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allows apps to read, create, edit, or delete your calendar events.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Camera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taking photos and recording video.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Contacts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read, create, or edit your contact list, as well as access the list of all accounts used on your device.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Location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access your location using GPS for high accuracy, and cellular data and Wi-Fi for approximate accuracy.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Microphone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used for recording audio, including for video.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Phone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access your phone number and network info. Required for making calls and VoIP, voicemail, call redirect, and editing call logs.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SMS 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read, receive, and send MMS and SMS messages.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Managing App Resources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Android,Various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Resources are available for even static content implementation.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static content of an application include bitmaps, background and text color, layout definitions, and many more.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this static content are generally located in different sub-directories under the root directory of the project i.e., res/.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73914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Organizing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Application Resources Using Android Studio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MyProject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app/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manifest/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AndroidManifest.xml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java/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MyActivity.java  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res/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drawable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  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   icon.png  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layout/  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   activity_main.xml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   info.xml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values/  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strings.xml                                                               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75438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Development/UNIT-2/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507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Dr.SNS RAJALAKSHMI COLLEGE OF ARTS AND SCIENCE (AUTONOMOUS) COIMBATORE-641049 Accredited by NAAC(Cycle III) with “A+” Grade Recognised by UGC, Approved by AICTE, New Delhi and Affiliated to Bharathiar University, Coimbatore. </vt:lpstr>
      <vt:lpstr>Slide 2</vt:lpstr>
      <vt:lpstr>Slide 3</vt:lpstr>
      <vt:lpstr>Permission approval</vt:lpstr>
      <vt:lpstr>Types of Permission</vt:lpstr>
      <vt:lpstr>Run time permission</vt:lpstr>
      <vt:lpstr>Permission for listed App</vt:lpstr>
      <vt:lpstr>Managing App Resources</vt:lpstr>
      <vt:lpstr> </vt:lpstr>
      <vt:lpstr>Managing App Resources contd…</vt:lpstr>
      <vt:lpstr>Managing App Resources contd…</vt:lpstr>
      <vt:lpstr>Managing App Resources contd…</vt:lpstr>
      <vt:lpstr>  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 RAJALAKSHMI COLLEGE OF ARTS AND SCIENCE (AUTONOMOUS) COIMBATORE-641049 Accredited by NAAC(Cycle III) with “A+” Grade Recognised by UGC, Approved by AICTE, New Delhi and Affiliated to Bharathiar University, Coimbatore.</dc:title>
  <dc:creator>ACER</dc:creator>
  <cp:lastModifiedBy>ACER</cp:lastModifiedBy>
  <cp:revision>167</cp:revision>
  <dcterms:created xsi:type="dcterms:W3CDTF">2020-07-23T06:35:12Z</dcterms:created>
  <dcterms:modified xsi:type="dcterms:W3CDTF">2020-08-26T04:22:50Z</dcterms:modified>
</cp:coreProperties>
</file>